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94" r:id="rId5"/>
    <p:sldId id="289" r:id="rId6"/>
    <p:sldId id="261" r:id="rId7"/>
    <p:sldId id="262" r:id="rId8"/>
    <p:sldId id="263" r:id="rId9"/>
    <p:sldId id="292" r:id="rId10"/>
    <p:sldId id="260" r:id="rId11"/>
    <p:sldId id="287" r:id="rId12"/>
    <p:sldId id="288" r:id="rId13"/>
    <p:sldId id="264" r:id="rId14"/>
  </p:sldIdLst>
  <p:sldSz cx="12192000" cy="6858000"/>
  <p:notesSz cx="12192000" cy="6858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00"/>
    <a:srgbClr val="99FF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48" autoAdjust="0"/>
  </p:normalViewPr>
  <p:slideViewPr>
    <p:cSldViewPr>
      <p:cViewPr varScale="1">
        <p:scale>
          <a:sx n="97" d="100"/>
          <a:sy n="97" d="100"/>
        </p:scale>
        <p:origin x="107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0D5EF-64DC-42FC-B091-1A6ABFE13888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4FFAE-51D7-4315-BA28-BDDA980BF4E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1602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5749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3491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9897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8119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356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262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4FFAE-51D7-4315-BA28-BDDA980BF4EA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2265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1E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28574" y="2421458"/>
            <a:ext cx="11134851" cy="1590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2DF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bg object 16">
            <a:extLst>
              <a:ext uri="{FF2B5EF4-FFF2-40B4-BE49-F238E27FC236}">
                <a16:creationId xmlns:a16="http://schemas.microsoft.com/office/drawing/2014/main" id="{A9B6ABFD-B6C6-4CB9-9ECE-FFDA9E5ACEF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51C3A48C-999C-4837-9903-B25DCEE8D2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9601C-0E71-4D92-A65C-8AE6BD49A0AF}" type="datetime1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433560" y="6356350"/>
            <a:ext cx="27432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A3FBCD-D360-403F-A6D9-68F657CC4D70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6" name="bg object 16">
            <a:extLst>
              <a:ext uri="{FF2B5EF4-FFF2-40B4-BE49-F238E27FC236}">
                <a16:creationId xmlns:a16="http://schemas.microsoft.com/office/drawing/2014/main" id="{3EE2737F-B299-452A-A20B-5E4A2F9E3E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64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47005" y="1820417"/>
            <a:ext cx="629665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3087" y="3065398"/>
            <a:ext cx="11240770" cy="3394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eurl.cc/nvEWM6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reurl.cc/adk6mZ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srsdg.ntou.edu.tw/p/426-1103-18.php?Lang=zh-t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28574" y="2672797"/>
            <a:ext cx="11134851" cy="1590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55185" algn="ctr">
              <a:lnSpc>
                <a:spcPts val="6155"/>
              </a:lnSpc>
              <a:spcBef>
                <a:spcPts val="100"/>
              </a:spcBef>
            </a:pPr>
            <a:r>
              <a:rPr dirty="0">
                <a:latin typeface="Times New Roman" panose="02020603050405020304" pitchFamily="18" charset="0"/>
                <a:ea typeface="標楷體" panose="03000509000000000000" pitchFamily="65" charset="-120"/>
              </a:rPr>
              <a:t>「永續發展目標」</a:t>
            </a:r>
          </a:p>
          <a:p>
            <a:pPr marL="4653280" algn="ctr">
              <a:lnSpc>
                <a:spcPts val="6155"/>
              </a:lnSpc>
            </a:pPr>
            <a:r>
              <a:rPr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(SDGs)</a:t>
            </a:r>
            <a:r>
              <a:rPr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資料填報說明</a:t>
            </a:r>
            <a:endParaRPr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72786" y="5045231"/>
            <a:ext cx="6538214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3600" spc="-5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202</a:t>
            </a:r>
            <a:r>
              <a:rPr lang="en-US" altLang="zh-TW" sz="3600" spc="-20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6</a:t>
            </a:r>
            <a:r>
              <a:rPr lang="zh-TW" altLang="en-US" sz="3600" spc="-20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年</a:t>
            </a:r>
            <a:r>
              <a:rPr lang="en-US" altLang="zh-TW" sz="3600" spc="-10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9</a:t>
            </a:r>
            <a:r>
              <a:rPr lang="zh-TW" altLang="en-US" sz="3600" spc="-10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月</a:t>
            </a:r>
            <a:r>
              <a:rPr lang="en-US" altLang="zh-TW" sz="3600" spc="-10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14</a:t>
            </a:r>
            <a:r>
              <a:rPr lang="zh-TW" altLang="en-US" sz="3600" spc="-10" dirty="0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日</a:t>
            </a:r>
            <a:endParaRPr sz="3600" dirty="0">
              <a:latin typeface="Times New Roman" panose="02020603050405020304" pitchFamily="18" charset="0"/>
              <a:ea typeface="標楷體" panose="03000509000000000000" pitchFamily="65" charset="-120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4800" y="1347147"/>
            <a:ext cx="4320540" cy="4319270"/>
            <a:chOff x="423672" y="1269491"/>
            <a:chExt cx="4320540" cy="43192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672" y="1269491"/>
              <a:ext cx="4320540" cy="43190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7344" y="1674875"/>
              <a:ext cx="3485387" cy="3485388"/>
            </a:xfrm>
            <a:prstGeom prst="rect">
              <a:avLst/>
            </a:prstGeom>
          </p:spPr>
        </p:pic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B3FF058B-DE32-45CC-AD8D-763182036D60}"/>
              </a:ext>
            </a:extLst>
          </p:cNvPr>
          <p:cNvSpPr txBox="1"/>
          <p:nvPr/>
        </p:nvSpPr>
        <p:spPr>
          <a:xfrm>
            <a:off x="4114800" y="1069884"/>
            <a:ext cx="8001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5400" dirty="0">
                <a:latin typeface="Times New Roman" panose="02020603050405020304" pitchFamily="18" charset="0"/>
                <a:ea typeface="標楷體" panose="03000509000000000000" pitchFamily="65" charset="-120"/>
              </a:rPr>
              <a:t>THE世界大學影響力排名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2138" y="413901"/>
            <a:ext cx="11046461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</a:rPr>
              <a:t>大學永續影響力評比</a:t>
            </a:r>
            <a:r>
              <a:rPr lang="zh-TW" altLang="en-US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與</a:t>
            </a:r>
            <a:r>
              <a:rPr spc="5" dirty="0" err="1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永續發展目</a:t>
            </a:r>
            <a:r>
              <a:rPr spc="-10" dirty="0" err="1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標</a:t>
            </a:r>
            <a:r>
              <a:rPr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(S</a:t>
            </a:r>
            <a:r>
              <a:rPr spc="-15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D</a:t>
            </a:r>
            <a:r>
              <a:rPr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Gs)</a:t>
            </a:r>
            <a:endParaRPr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1676400"/>
            <a:ext cx="11125199" cy="2765116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469265" indent="-457200" algn="just">
              <a:lnSpc>
                <a:spcPct val="100000"/>
              </a:lnSpc>
              <a:spcBef>
                <a:spcPts val="770"/>
              </a:spcBef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2015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年聯合國制定公布</a:t>
            </a:r>
            <a:r>
              <a:rPr lang="en-US" altLang="zh-TW"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17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項永續發展目標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Sustainable</a:t>
            </a:r>
            <a:r>
              <a:rPr lang="en-US" sz="2800" spc="4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lang="en-US"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Development</a:t>
            </a:r>
            <a:r>
              <a:rPr lang="en-US" sz="2800" spc="2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lang="en-US" sz="2800" spc="-1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Goals,</a:t>
            </a:r>
            <a:r>
              <a:rPr lang="en-US" sz="2800" spc="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SDGs)</a:t>
            </a:r>
            <a:endParaRPr 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469265" marR="5080" indent="-457200" algn="just">
              <a:lnSpc>
                <a:spcPts val="3020"/>
              </a:lnSpc>
              <a:spcBef>
                <a:spcPts val="1045"/>
              </a:spcBef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lang="en-US" sz="2800" spc="3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THE</a:t>
            </a:r>
            <a:r>
              <a:rPr lang="zh-TW" altLang="en-US" sz="2800" spc="3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世界大學影響力排名在評比大學在實現聯合國</a:t>
            </a:r>
            <a:r>
              <a:rPr lang="en-US" sz="2800" spc="3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SDGs</a:t>
            </a:r>
            <a:r>
              <a:rPr lang="zh-TW" altLang="en-US" sz="2800" spc="3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方面的進展。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469265" marR="329565" indent="-457200" algn="just">
              <a:lnSpc>
                <a:spcPct val="90000"/>
              </a:lnSpc>
              <a:spcBef>
                <a:spcPts val="955"/>
              </a:spcBef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sz="2800" spc="229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大</a:t>
            </a:r>
            <a:r>
              <a:rPr sz="2800" spc="2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學執行</a:t>
            </a:r>
            <a:r>
              <a:rPr sz="2800" spc="229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永</a:t>
            </a:r>
            <a:r>
              <a:rPr sz="2800" spc="2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續發展</a:t>
            </a:r>
            <a:r>
              <a:rPr sz="2800" spc="229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目</a:t>
            </a:r>
            <a:r>
              <a:rPr sz="2800" spc="2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標是為</a:t>
            </a:r>
            <a:r>
              <a:rPr lang="zh-TW" altLang="en-US" sz="2800" spc="229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展現</a:t>
            </a:r>
            <a:r>
              <a:rPr sz="2800" spc="2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大學</a:t>
            </a:r>
            <a:r>
              <a:rPr sz="2800" spc="229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對</a:t>
            </a:r>
            <a:r>
              <a:rPr sz="2800" spc="2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於社</a:t>
            </a:r>
            <a:r>
              <a:rPr sz="2800" spc="26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會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(Soc</a:t>
            </a:r>
            <a:r>
              <a:rPr sz="2800" spc="-2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i</a:t>
            </a:r>
            <a:r>
              <a:rPr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al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r>
              <a:rPr sz="2800" spc="-44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sz="2800" spc="229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、</a:t>
            </a:r>
            <a:r>
              <a:rPr sz="2800" spc="229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經濟</a:t>
            </a:r>
            <a:r>
              <a:rPr sz="2800" spc="229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 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(Economic)</a:t>
            </a:r>
            <a:r>
              <a:rPr sz="2800" spc="3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和環</a:t>
            </a:r>
            <a:r>
              <a:rPr sz="2800" spc="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境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(Environment)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的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影響</a:t>
            </a:r>
            <a:r>
              <a:rPr sz="2800" spc="4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力</a:t>
            </a:r>
            <a:r>
              <a:rPr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(Impact)</a:t>
            </a:r>
            <a:r>
              <a:rPr sz="2800" spc="3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。</a:t>
            </a:r>
            <a:r>
              <a:rPr sz="2800" spc="25" dirty="0" err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著重</a:t>
            </a:r>
            <a:r>
              <a:rPr sz="2800" spc="35" dirty="0" err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於</a:t>
            </a:r>
            <a:r>
              <a:rPr sz="2800" spc="-5" dirty="0" err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大學對社會永續發展的培養</a:t>
            </a:r>
            <a:r>
              <a:rPr lang="zh-TW" altLang="en-US" sz="2800" spc="-5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、</a:t>
            </a:r>
            <a:r>
              <a:rPr sz="2800" spc="-5" dirty="0" err="1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投資</a:t>
            </a:r>
            <a:r>
              <a:rPr lang="zh-TW" altLang="en-US" sz="2800" spc="-5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與貢獻</a:t>
            </a:r>
            <a:r>
              <a:rPr sz="2800" spc="-5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。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878" y="4667250"/>
            <a:ext cx="9572244" cy="2171700"/>
          </a:xfrm>
          <a:prstGeom prst="rect">
            <a:avLst/>
          </a:prstGeom>
        </p:spPr>
      </p:pic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6C16BDD1-2C0E-4C5C-A728-3A2E7FE32C00}"/>
              </a:ext>
            </a:extLst>
          </p:cNvPr>
          <p:cNvCxnSpPr>
            <a:cxnSpLocks/>
          </p:cNvCxnSpPr>
          <p:nvPr/>
        </p:nvCxnSpPr>
        <p:spPr>
          <a:xfrm>
            <a:off x="612137" y="1446127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33578"/>
            <a:ext cx="2893061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5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依據</a:t>
            </a:r>
            <a:endParaRPr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3876" y="1116441"/>
            <a:ext cx="9876154" cy="2957861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469265" indent="-457200" algn="just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11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4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年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9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月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23</a:t>
            </a:r>
            <a:r>
              <a:rPr lang="zh-TW" altLang="en-US" sz="2800" spc="1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日「</a:t>
            </a:r>
            <a:r>
              <a:rPr lang="en-US" altLang="zh-TW" sz="2800" spc="1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2026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永續影響力評比參與及填報作業規劃」討論會議，校長指示辦理。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469265" marR="358775" indent="-457200" algn="just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為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配</a:t>
            </a:r>
            <a:r>
              <a:rPr sz="2800" spc="-1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合</a:t>
            </a:r>
            <a:r>
              <a:rPr lang="en-US"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Sustainability</a:t>
            </a:r>
            <a:r>
              <a:rPr 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Impact Ratings(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永續影響力評比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資料提供</a:t>
            </a:r>
            <a:r>
              <a:rPr sz="2800" spc="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，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請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各院</a:t>
            </a:r>
            <a:r>
              <a:rPr sz="2800" spc="3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系</a:t>
            </a:r>
            <a:r>
              <a:rPr sz="2800" spc="4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所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及</a:t>
            </a:r>
            <a:r>
              <a:rPr sz="2800" spc="3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行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政單</a:t>
            </a:r>
            <a:r>
              <a:rPr sz="2800" spc="6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位</a:t>
            </a:r>
            <a:r>
              <a:rPr lang="zh-TW" altLang="en-US" sz="2800" spc="6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之</a:t>
            </a:r>
            <a:r>
              <a:rPr sz="2800" spc="1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填報</a:t>
            </a:r>
            <a:r>
              <a:rPr sz="2800" spc="3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負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責人</a:t>
            </a:r>
            <a:r>
              <a:rPr lang="zh-TW" altLang="en-US" sz="2800" spc="2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協助</a:t>
            </a:r>
            <a:r>
              <a:rPr sz="2800" spc="3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填報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並上</a:t>
            </a:r>
            <a:r>
              <a:rPr sz="2800" spc="3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傳執</a:t>
            </a:r>
            <a:r>
              <a:rPr sz="2800" spc="6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行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與</a:t>
            </a:r>
            <a:r>
              <a:rPr sz="2800" spc="3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聯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合</a:t>
            </a:r>
            <a:r>
              <a:rPr sz="2800" spc="-1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國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永續發展目標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(SDGs)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相關資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料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至</a:t>
            </a:r>
            <a:r>
              <a:rPr lang="en-US" altLang="zh-TW"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SDGS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資料填報系統（內建於教學務系統）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。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DAA4A44-990C-441E-85A8-05A8842B7410}"/>
              </a:ext>
            </a:extLst>
          </p:cNvPr>
          <p:cNvSpPr txBox="1"/>
          <p:nvPr/>
        </p:nvSpPr>
        <p:spPr>
          <a:xfrm>
            <a:off x="902943" y="4114800"/>
            <a:ext cx="10591800" cy="1962717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85"/>
              </a:spcBef>
            </a:pPr>
            <a:r>
              <a:rPr sz="4000" b="1" spc="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目的</a:t>
            </a:r>
            <a:endParaRPr sz="4000" b="1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646430" marR="344805" lvl="1">
              <a:spcBef>
                <a:spcPts val="2190"/>
              </a:spcBef>
            </a:pPr>
            <a:r>
              <a:rPr sz="2800" spc="85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建立本校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Calibri"/>
              </a:rPr>
              <a:t>SDG</a:t>
            </a:r>
            <a:r>
              <a:rPr sz="2800" spc="80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績</a:t>
            </a:r>
            <a:r>
              <a:rPr sz="2800" spc="95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效</a:t>
            </a:r>
            <a:r>
              <a:rPr sz="2800" spc="80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成</a:t>
            </a:r>
            <a:r>
              <a:rPr sz="2800" spc="95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果</a:t>
            </a:r>
            <a:r>
              <a:rPr sz="2800" spc="90" dirty="0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，</a:t>
            </a:r>
            <a:r>
              <a:rPr lang="zh-TW" altLang="en-US" sz="2800" spc="85" dirty="0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提高填報資料的完整性、正確度與精確度</a:t>
            </a:r>
            <a:r>
              <a:rPr sz="2800" spc="85" dirty="0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，</a:t>
            </a:r>
            <a:r>
              <a:rPr lang="zh-TW" altLang="en-US" sz="2800" spc="85" dirty="0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並</a:t>
            </a:r>
            <a:r>
              <a:rPr sz="2800" spc="85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兼具宣傳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與資料建置之雙重效益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SimSun"/>
              </a:rPr>
              <a:t>。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SimSun"/>
            </a:endParaRP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65069534-219D-4A5E-BB20-55DBEE02A770}"/>
              </a:ext>
            </a:extLst>
          </p:cNvPr>
          <p:cNvCxnSpPr>
            <a:cxnSpLocks/>
          </p:cNvCxnSpPr>
          <p:nvPr/>
        </p:nvCxnSpPr>
        <p:spPr>
          <a:xfrm>
            <a:off x="762000" y="1086193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E28B27E6-BF59-42F4-B202-4CA64586DBE4}"/>
              </a:ext>
            </a:extLst>
          </p:cNvPr>
          <p:cNvCxnSpPr>
            <a:cxnSpLocks/>
          </p:cNvCxnSpPr>
          <p:nvPr/>
        </p:nvCxnSpPr>
        <p:spPr>
          <a:xfrm>
            <a:off x="762000" y="4876800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964AFF7-99B6-4105-94C3-E61E2F5D8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087098"/>
            <a:ext cx="10668000" cy="150810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zh-TW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1.</a:t>
            </a:r>
            <a:r>
              <a:rPr lang="zh-TW" altLang="en-US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填報項目</a:t>
            </a:r>
            <a:r>
              <a:rPr lang="en-US" altLang="zh-TW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(6+1)</a:t>
            </a:r>
            <a:r>
              <a:rPr lang="zh-TW" altLang="en-US" sz="3200" b="1" dirty="0">
                <a:solidFill>
                  <a:srgbClr val="0000CC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endParaRPr lang="en-US" altLang="zh-TW" sz="3200" b="1" dirty="0">
              <a:solidFill>
                <a:srgbClr val="0000CC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>
              <a:spcAft>
                <a:spcPts val="1200"/>
              </a:spcAft>
            </a:pP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、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、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SDG7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、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SDG9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僅填報數據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、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SDG13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、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SDG14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 及 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SDG17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必填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5F7CDF9-5BB6-4861-86CA-49712682BC70}"/>
              </a:ext>
            </a:extLst>
          </p:cNvPr>
          <p:cNvSpPr txBox="1">
            <a:spLocks/>
          </p:cNvSpPr>
          <p:nvPr/>
        </p:nvSpPr>
        <p:spPr>
          <a:xfrm>
            <a:off x="838200" y="304800"/>
            <a:ext cx="6829425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Microsoft JhengHei"/>
                <a:ea typeface="+mj-ea"/>
                <a:cs typeface="Microsoft JhengHei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zh-TW" altLang="en-US" b="1" kern="0" dirty="0">
                <a:latin typeface="Times New Roman" panose="02020603050405020304" pitchFamily="18" charset="0"/>
                <a:ea typeface="標楷體" panose="03000509000000000000" pitchFamily="65" charset="-120"/>
              </a:rPr>
              <a:t>本次填報重點提醒</a:t>
            </a:r>
            <a:r>
              <a:rPr lang="en-US" altLang="zh-TW" b="1" kern="0" dirty="0">
                <a:latin typeface="Times New Roman" panose="02020603050405020304" pitchFamily="18" charset="0"/>
                <a:ea typeface="標楷體" panose="03000509000000000000" pitchFamily="65" charset="-120"/>
              </a:rPr>
              <a:t>(1)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9FEA9585-EDF0-4357-ADEE-ECAECDCBEC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344202"/>
              </p:ext>
            </p:extLst>
          </p:nvPr>
        </p:nvGraphicFramePr>
        <p:xfrm>
          <a:off x="609600" y="2748483"/>
          <a:ext cx="11277600" cy="4080942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953424488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1803151005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val="234690909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SDGs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指標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說明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105108"/>
                  </a:ext>
                </a:extLst>
              </a:tr>
              <a:tr h="511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SDG3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良好健康與福祉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確保各年齡層人群擁有健康生活與促進其福祉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579006"/>
                  </a:ext>
                </a:extLst>
              </a:tr>
              <a:tr h="511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SDG4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優質教育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確保完整與平等優質教育與促進終身學習機會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269465"/>
                  </a:ext>
                </a:extLst>
              </a:tr>
              <a:tr h="511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SDG7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經濟適用的清潔能源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確保人人皆能享有能負擔、安全、永續及現代的能源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011897"/>
                  </a:ext>
                </a:extLst>
              </a:tr>
              <a:tr h="59836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SDG9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產業、創新和基礎設施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建立有韌性的基礎建設，促進永續的產業化與鼓勵創新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102932"/>
                  </a:ext>
                </a:extLst>
              </a:tr>
              <a:tr h="511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SDG13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氣候行動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採取緊急措施以對抗氣候變遷及其影響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260164"/>
                  </a:ext>
                </a:extLst>
              </a:tr>
              <a:tr h="6660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SDG14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水下生物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保育與永續利用海洋及海洋資源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996003"/>
                  </a:ext>
                </a:extLst>
              </a:tr>
              <a:tr h="255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SDG17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促進目標實現的夥伴關係</a:t>
                      </a:r>
                      <a:r>
                        <a:rPr lang="en-US" altLang="zh-TW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必填</a:t>
                      </a:r>
                      <a:r>
                        <a:rPr lang="en-US" altLang="zh-TW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活絡全球夥伴關係以實現永續發展</a:t>
                      </a:r>
                      <a:endParaRPr lang="zh-TW" altLang="en-US" sz="2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7526" marR="7526" marT="7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59944"/>
                  </a:ext>
                </a:extLst>
              </a:tr>
            </a:tbl>
          </a:graphicData>
        </a:graphic>
      </p:graphicFrame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028DCE91-FE79-4BF9-A613-8FCB0710FF12}"/>
              </a:ext>
            </a:extLst>
          </p:cNvPr>
          <p:cNvCxnSpPr>
            <a:cxnSpLocks/>
          </p:cNvCxnSpPr>
          <p:nvPr/>
        </p:nvCxnSpPr>
        <p:spPr>
          <a:xfrm>
            <a:off x="762000" y="933818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56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964AFF7-99B6-4105-94C3-E61E2F5D8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311" y="1143000"/>
            <a:ext cx="10741090" cy="2739211"/>
          </a:xfrm>
        </p:spPr>
        <p:txBody>
          <a:bodyPr/>
          <a:lstStyle/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質化指標中，摘要說明需包括項目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/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活動的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目標、過程和具體成果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具體成果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如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數據統計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或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其他延伸效益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擴大社會參與、連結永續議題倡導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marL="4572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</a:rPr>
              <a:t>佐證網址：需提供有效且持續可正常開啟之公開網址。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各單位填報之亮點需於各單位網頁上呈現，以利排名機構上網查核；網頁上之說明內容需包含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SDG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項次及社會影響成效。</a:t>
            </a:r>
            <a:endParaRPr lang="en-US" altLang="zh-TW" sz="2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5F7CDF9-5BB6-4861-86CA-49712682BC70}"/>
              </a:ext>
            </a:extLst>
          </p:cNvPr>
          <p:cNvSpPr txBox="1">
            <a:spLocks/>
          </p:cNvSpPr>
          <p:nvPr/>
        </p:nvSpPr>
        <p:spPr>
          <a:xfrm>
            <a:off x="838200" y="304800"/>
            <a:ext cx="6829425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Microsoft JhengHei"/>
                <a:ea typeface="+mj-ea"/>
                <a:cs typeface="Microsoft JhengHei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zh-TW" altLang="en-US" b="1" kern="0" dirty="0">
                <a:latin typeface="Times New Roman" panose="02020603050405020304" pitchFamily="18" charset="0"/>
                <a:ea typeface="標楷體" panose="03000509000000000000" pitchFamily="65" charset="-120"/>
              </a:rPr>
              <a:t>本次填報重點提醒</a:t>
            </a:r>
            <a:r>
              <a:rPr lang="en-US" altLang="zh-TW" b="1" kern="0" dirty="0">
                <a:latin typeface="Times New Roman" panose="02020603050405020304" pitchFamily="18" charset="0"/>
                <a:ea typeface="標楷體" panose="03000509000000000000" pitchFamily="65" charset="-120"/>
              </a:rPr>
              <a:t>(2)</a:t>
            </a: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94C88E9F-3CD3-4A61-84AB-1E05C3F2EBD2}"/>
              </a:ext>
            </a:extLst>
          </p:cNvPr>
          <p:cNvCxnSpPr>
            <a:cxnSpLocks/>
          </p:cNvCxnSpPr>
          <p:nvPr/>
        </p:nvCxnSpPr>
        <p:spPr>
          <a:xfrm>
            <a:off x="893634" y="990600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圖片 15">
            <a:extLst>
              <a:ext uri="{FF2B5EF4-FFF2-40B4-BE49-F238E27FC236}">
                <a16:creationId xmlns:a16="http://schemas.microsoft.com/office/drawing/2014/main" id="{71298757-10EE-4464-A63D-877A52046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041"/>
          <a:stretch/>
        </p:blipFill>
        <p:spPr>
          <a:xfrm>
            <a:off x="3110" y="4067471"/>
            <a:ext cx="12192000" cy="273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19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6052" y="290871"/>
            <a:ext cx="1043559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5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填報注意事</a:t>
            </a:r>
            <a:r>
              <a:rPr b="1" spc="-5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項</a:t>
            </a:r>
            <a:r>
              <a:rPr lang="zh-TW" altLang="en-US" b="1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1.</a:t>
            </a:r>
            <a:r>
              <a:rPr b="1" spc="-114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填報單位</a:t>
            </a:r>
            <a:endParaRPr b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052" y="1143000"/>
            <a:ext cx="1090494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241935" algn="l"/>
              </a:tabLst>
            </a:pP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校內行</a:t>
            </a:r>
            <a:r>
              <a:rPr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政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單位與</a:t>
            </a:r>
            <a:r>
              <a:rPr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學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術單</a:t>
            </a:r>
            <a:r>
              <a:rPr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位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sz="2800" spc="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院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與各系</a:t>
            </a:r>
            <a:r>
              <a:rPr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所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為獨立</a:t>
            </a:r>
            <a:r>
              <a:rPr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單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位，皆</a:t>
            </a:r>
            <a:r>
              <a:rPr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須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各自填</a:t>
            </a:r>
            <a:r>
              <a:rPr sz="2800" spc="-2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報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188073"/>
              </p:ext>
            </p:extLst>
          </p:nvPr>
        </p:nvGraphicFramePr>
        <p:xfrm>
          <a:off x="1130480" y="1818706"/>
          <a:ext cx="9986734" cy="4658294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45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5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09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zh-TW" altLang="en-US"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填報</a:t>
                      </a:r>
                      <a:r>
                        <a:rPr sz="2800" baseline="0" dirty="0" err="1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單位</a:t>
                      </a:r>
                      <a:endParaRPr sz="2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3492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278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行政單位</a:t>
                      </a: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91440" marR="314325" algn="just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zh-TW" altLang="en-US"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教務處、研發處、學務處、總務處、圖資處、國際處、人事室、主計室、體育室、秘書室、職安中心、產學營運總中心、馬祖行政處、社會責任實踐與永續發展中心</a:t>
                      </a:r>
                      <a:endParaRPr sz="2800" baseline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355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474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學術單位</a:t>
                      </a: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91440" marR="313055" algn="just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800" baseline="0" dirty="0" err="1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七學院暨各系所</a:t>
                      </a:r>
                      <a:r>
                        <a:rPr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TW" altLang="en-US"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海洋中心、臺灣海洋教育中心、海洋工程科技中心、共同教育中心、海事發展與訓練中心</a:t>
                      </a:r>
                      <a:endParaRPr sz="2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3556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11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zh-TW" altLang="en-US"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重點教師</a:t>
                      </a:r>
                      <a:endParaRPr sz="2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L="91440" marR="313055" algn="just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zh-TW" altLang="en-US" sz="2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校長推薦重點計畫之執行教師</a:t>
                      </a:r>
                      <a:endParaRPr sz="2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0" marR="0" marT="35560" marB="0"/>
                </a:tc>
                <a:extLst>
                  <a:ext uri="{0D108BD9-81ED-4DB2-BD59-A6C34878D82A}">
                    <a16:rowId xmlns:a16="http://schemas.microsoft.com/office/drawing/2014/main" val="1506228562"/>
                  </a:ext>
                </a:extLst>
              </a:tr>
            </a:tbl>
          </a:graphicData>
        </a:graphic>
      </p:graphicFrame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0D73E38D-FC73-4578-B439-2C5B2B9BECB2}"/>
              </a:ext>
            </a:extLst>
          </p:cNvPr>
          <p:cNvCxnSpPr>
            <a:cxnSpLocks/>
          </p:cNvCxnSpPr>
          <p:nvPr/>
        </p:nvCxnSpPr>
        <p:spPr>
          <a:xfrm>
            <a:off x="696000" y="919889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0401" y="187073"/>
            <a:ext cx="10829599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填報注意事</a:t>
            </a:r>
            <a:r>
              <a:rPr b="1" spc="-10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項</a:t>
            </a:r>
            <a:r>
              <a:rPr lang="zh-TW" altLang="en-US" b="1" spc="-10" dirty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2.</a:t>
            </a:r>
            <a:r>
              <a:rPr b="1" spc="-70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b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資料上傳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時間及方式</a:t>
            </a:r>
            <a:endParaRPr b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0401" y="1023529"/>
            <a:ext cx="10972800" cy="1860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Wingdings" panose="05000000000000000000" pitchFamily="2" charset="2"/>
              <a:buChar char="Ø"/>
              <a:tabLst>
                <a:tab pos="241300" algn="l"/>
                <a:tab pos="10603865" algn="l"/>
              </a:tabLst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因</a:t>
            </a:r>
            <a:r>
              <a:rPr lang="zh-TW" altLang="en-US"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應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G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表單建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置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及配合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排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名填報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時</a:t>
            </a:r>
            <a:r>
              <a:rPr lang="zh-TW" altLang="en-US"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程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，今</a:t>
            </a:r>
            <a:r>
              <a:rPr lang="zh-TW" altLang="en-US" sz="2800" spc="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年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需填報</a:t>
            </a:r>
            <a:r>
              <a:rPr lang="en-US" altLang="zh-TW" sz="2800" b="1" spc="-1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2024</a:t>
            </a:r>
            <a:r>
              <a:rPr lang="zh-TW" altLang="en-US"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年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度資</a:t>
            </a:r>
            <a:r>
              <a:rPr lang="zh-TW" altLang="en-US"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料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並上</a:t>
            </a:r>
            <a:r>
              <a:rPr lang="zh-TW" altLang="en-US"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傳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相關</a:t>
            </a:r>
            <a:r>
              <a:rPr lang="zh-TW" altLang="en-US" sz="2800" spc="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佐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證資</a:t>
            </a:r>
            <a:r>
              <a:rPr lang="zh-TW" altLang="en-US"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料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。</a:t>
            </a:r>
            <a:endParaRPr lang="zh-TW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469900" marR="6985" indent="-457200">
              <a:lnSpc>
                <a:spcPct val="100000"/>
              </a:lnSpc>
              <a:spcBef>
                <a:spcPts val="1010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800" spc="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質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化</a:t>
            </a:r>
            <a:r>
              <a:rPr lang="zh-TW" altLang="en-US" sz="2800" spc="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資料</a:t>
            </a:r>
            <a:r>
              <a:rPr sz="2800" spc="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填</a:t>
            </a:r>
            <a:r>
              <a:rPr sz="2800" spc="2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報</a:t>
            </a:r>
            <a:r>
              <a:rPr sz="2800" spc="1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，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請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著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重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具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故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事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性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的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資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料描</a:t>
            </a:r>
            <a:r>
              <a:rPr sz="2800" spc="5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述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，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以時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間軸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呈現</a:t>
            </a:r>
            <a:r>
              <a:rPr sz="2800" spc="1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資料</a:t>
            </a:r>
            <a:r>
              <a:rPr sz="280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質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與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量的成</a:t>
            </a:r>
            <a:r>
              <a:rPr sz="2800" spc="-10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長</a:t>
            </a:r>
            <a:r>
              <a:rPr lang="zh-TW" altLang="en-US"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，請</a:t>
            </a:r>
            <a:r>
              <a:rPr lang="zh-TW" altLang="en-US" sz="2800" b="1" spc="-1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說明成果及延伸效益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。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108946"/>
              </p:ext>
            </p:extLst>
          </p:nvPr>
        </p:nvGraphicFramePr>
        <p:xfrm>
          <a:off x="529307" y="3025963"/>
          <a:ext cx="11218541" cy="2438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4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76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128">
                <a:tc>
                  <a:txBody>
                    <a:bodyPr/>
                    <a:lstStyle/>
                    <a:p>
                      <a:pPr marL="93663" indent="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baseline="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填報截止日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3937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baseline="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填報資料年度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3937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817880" marR="173990" indent="-6375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baseline="0" dirty="0" err="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填報內容與數量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3937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baseline="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方式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3937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marL="7956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000" b="1" baseline="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進度檢核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3937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27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202</a:t>
                      </a:r>
                      <a:r>
                        <a:rPr lang="en-US" altLang="zh-TW" sz="2000" b="1" spc="-10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6</a:t>
                      </a:r>
                      <a:r>
                        <a:rPr sz="2000" b="1" spc="-5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年</a:t>
                      </a:r>
                      <a:r>
                        <a:rPr lang="en-US" altLang="zh-TW" sz="2000" b="1" spc="-5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10</a:t>
                      </a: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月</a:t>
                      </a:r>
                      <a:r>
                        <a:rPr lang="en-US" altLang="zh-TW"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10</a:t>
                      </a: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日前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405765" marR="81280" indent="-3143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10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202</a:t>
                      </a:r>
                      <a:r>
                        <a:rPr lang="en-US" altLang="zh-TW" sz="2000" b="1" spc="-10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5</a:t>
                      </a:r>
                      <a:r>
                        <a:rPr lang="zh-TW" altLang="en-US"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全</a:t>
                      </a: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年  </a:t>
                      </a:r>
                      <a:endParaRPr lang="en-US" sz="2000" b="1" baseline="0" dirty="0">
                        <a:solidFill>
                          <a:srgbClr val="FF3399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  <a:p>
                      <a:pPr marL="405765" marR="81280" indent="-31432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000" b="1" spc="-5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(1</a:t>
                      </a:r>
                      <a:r>
                        <a:rPr lang="zh-TW" altLang="en-US" sz="2000" b="1" spc="-5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月</a:t>
                      </a: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至</a:t>
                      </a:r>
                      <a:r>
                        <a:rPr lang="en-US" altLang="zh-TW" sz="2000" b="1" spc="-10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12</a:t>
                      </a: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月)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4000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150813" algn="l">
                        <a:lnSpc>
                          <a:spcPct val="100000"/>
                        </a:lnSpc>
                        <a:spcBef>
                          <a:spcPts val="315"/>
                        </a:spcBef>
                        <a:buSzPct val="95000"/>
                        <a:buAutoNum type="arabicPeriod"/>
                        <a:tabLst>
                          <a:tab pos="269875" algn="l"/>
                        </a:tabLst>
                      </a:pPr>
                      <a:r>
                        <a:rPr sz="2000" b="1" baseline="0" dirty="0" err="1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量化數據</a:t>
                      </a:r>
                      <a:r>
                        <a:rPr lang="en-US" altLang="zh-TW" sz="2000" b="1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(</a:t>
                      </a:r>
                      <a:r>
                        <a:rPr lang="zh-TW" altLang="en-US" sz="2000" b="1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特定單位必填</a:t>
                      </a:r>
                      <a:r>
                        <a:rPr lang="en-US" altLang="zh-TW" sz="2000" b="1" baseline="0" dirty="0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)</a:t>
                      </a:r>
                      <a:endParaRPr sz="2000" baseline="0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  <a:p>
                      <a:pPr marL="180975" marR="146685" indent="-24765" algn="l">
                        <a:lnSpc>
                          <a:spcPct val="100000"/>
                        </a:lnSpc>
                        <a:buSzPct val="95000"/>
                        <a:buAutoNum type="arabicPeriod"/>
                        <a:tabLst>
                          <a:tab pos="373380" algn="l"/>
                        </a:tabLst>
                      </a:pP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質化資料(各 單位每年至少需填</a:t>
                      </a:r>
                      <a:r>
                        <a:rPr sz="2000" b="1" spc="-10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3</a:t>
                      </a:r>
                      <a:r>
                        <a:rPr sz="2000" b="1" baseline="0" dirty="0">
                          <a:solidFill>
                            <a:srgbClr val="FF3399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筆資料)</a:t>
                      </a:r>
                      <a:endParaRPr sz="20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4000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790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aseline="0" dirty="0" err="1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請至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教學務系統「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SDGS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」功能下填寫，預設年度</a:t>
                      </a:r>
                      <a:r>
                        <a:rPr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202</a:t>
                      </a:r>
                      <a:r>
                        <a:rPr lang="en-US" altLang="zh-TW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5</a:t>
                      </a:r>
                      <a:r>
                        <a:rPr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，填報執行SDG 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相關</a:t>
                      </a:r>
                      <a:r>
                        <a:rPr lang="zh-TW" altLang="en-US" sz="1800" spc="-5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活動及效益，並檢附相片及佐證網址後，上傳完成</a:t>
                      </a:r>
                      <a:r>
                        <a:rPr sz="1800" spc="-5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。</a:t>
                      </a:r>
                      <a:endParaRPr sz="1800" baseline="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Microsoft JhengHei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63195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 MT"/>
                        <a:buNone/>
                        <a:tabLst>
                          <a:tab pos="379730" algn="l"/>
                        </a:tabLst>
                        <a:defRPr/>
                      </a:pPr>
                      <a:r>
                        <a:rPr lang="en-US" altLang="zh-TW" sz="2000" u="none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10</a:t>
                      </a:r>
                      <a:r>
                        <a:rPr lang="zh-TW" altLang="en-US" sz="2000" u="none" baseline="0" dirty="0">
                          <a:solidFill>
                            <a:srgbClr val="FF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月下旬彙整報告，請校長及一級主管共同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檢核填報內容，遇遺漏不</a:t>
                      </a:r>
                      <a:r>
                        <a:rPr lang="zh-TW" altLang="en-US" sz="1800" spc="-5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全之處，即發通知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催補，</a:t>
                      </a:r>
                      <a:r>
                        <a:rPr lang="zh-TW" altLang="en-US" sz="180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並列印報表，呈報主管會議</a:t>
                      </a:r>
                      <a:r>
                        <a:rPr lang="zh-TW" altLang="en-US" sz="1800" baseline="0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Microsoft JhengHei"/>
                        </a:rPr>
                        <a:t>。</a:t>
                      </a:r>
                    </a:p>
                  </a:txBody>
                  <a:tcPr marL="0" marR="0" marT="4000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493530" y="6005482"/>
            <a:ext cx="11353488" cy="672814"/>
          </a:xfrm>
          <a:custGeom>
            <a:avLst/>
            <a:gdLst/>
            <a:ahLst/>
            <a:cxnLst/>
            <a:rect l="l" t="t" r="r" b="b"/>
            <a:pathLst>
              <a:path w="12100560" h="375284">
                <a:moveTo>
                  <a:pt x="12100547" y="0"/>
                </a:moveTo>
                <a:lnTo>
                  <a:pt x="12100547" y="0"/>
                </a:lnTo>
                <a:lnTo>
                  <a:pt x="0" y="0"/>
                </a:lnTo>
                <a:lnTo>
                  <a:pt x="0" y="374904"/>
                </a:lnTo>
                <a:lnTo>
                  <a:pt x="12100547" y="374904"/>
                </a:lnTo>
                <a:lnTo>
                  <a:pt x="1210054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r>
              <a:rPr lang="zh-TW" altLang="en-US" sz="22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各學院、中心及行政單位請先陳核一級主管；各系所則請先陳核系所主任，完成後再至教學務系統填報。（</a:t>
            </a:r>
            <a:r>
              <a:rPr lang="zh-TW" altLang="en-US" sz="2200" spc="-5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以上自行存查，不需提供給永續中心</a:t>
            </a:r>
            <a:r>
              <a:rPr lang="zh-TW" altLang="en-US" sz="22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）</a:t>
            </a:r>
            <a:endParaRPr lang="zh-TW" altLang="en-US" sz="22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br>
              <a:rPr lang="en-US" altLang="zh-TW" sz="22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</a:br>
            <a:endParaRPr sz="2200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pic>
        <p:nvPicPr>
          <p:cNvPr id="8" name="圖形 7" descr="無莖的花朵 以實心填滿">
            <a:extLst>
              <a:ext uri="{FF2B5EF4-FFF2-40B4-BE49-F238E27FC236}">
                <a16:creationId xmlns:a16="http://schemas.microsoft.com/office/drawing/2014/main" id="{07A0B0DD-73E6-43AA-BBC2-01FDE99173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3530" y="5596901"/>
            <a:ext cx="332792" cy="332792"/>
          </a:xfrm>
          <a:prstGeom prst="rect">
            <a:avLst/>
          </a:prstGeom>
        </p:spPr>
      </p:pic>
      <p:pic>
        <p:nvPicPr>
          <p:cNvPr id="9" name="圖形 8" descr="無莖的花朵 以實心填滿">
            <a:extLst>
              <a:ext uri="{FF2B5EF4-FFF2-40B4-BE49-F238E27FC236}">
                <a16:creationId xmlns:a16="http://schemas.microsoft.com/office/drawing/2014/main" id="{71ADB9D7-4343-4D49-B6F2-CB28FC3188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099" y="5596901"/>
            <a:ext cx="332792" cy="332792"/>
          </a:xfrm>
          <a:prstGeom prst="rect">
            <a:avLst/>
          </a:prstGeom>
        </p:spPr>
      </p:pic>
      <p:pic>
        <p:nvPicPr>
          <p:cNvPr id="10" name="圖形 9" descr="無莖的花朵 以實心填滿">
            <a:extLst>
              <a:ext uri="{FF2B5EF4-FFF2-40B4-BE49-F238E27FC236}">
                <a16:creationId xmlns:a16="http://schemas.microsoft.com/office/drawing/2014/main" id="{D827D8DE-F41B-46F4-A29E-60F1086643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0668" y="5596901"/>
            <a:ext cx="332792" cy="332792"/>
          </a:xfrm>
          <a:prstGeom prst="rect">
            <a:avLst/>
          </a:prstGeom>
        </p:spPr>
      </p:pic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9BE73BFE-EE04-4661-88D8-AA6AAE2B2038}"/>
              </a:ext>
            </a:extLst>
          </p:cNvPr>
          <p:cNvCxnSpPr>
            <a:cxnSpLocks/>
          </p:cNvCxnSpPr>
          <p:nvPr/>
        </p:nvCxnSpPr>
        <p:spPr>
          <a:xfrm>
            <a:off x="493530" y="852518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4262" y="220471"/>
            <a:ext cx="957173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填報注意事</a:t>
            </a:r>
            <a:r>
              <a:rPr b="1" spc="5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項</a:t>
            </a:r>
            <a:r>
              <a:rPr lang="zh-TW" altLang="en-US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：</a:t>
            </a:r>
            <a:r>
              <a:rPr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3.</a:t>
            </a:r>
            <a:r>
              <a:rPr b="1" spc="-85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</a:rPr>
              <a:t>選填</a:t>
            </a:r>
            <a:r>
              <a:rPr b="1" dirty="0" err="1">
                <a:latin typeface="Times New Roman" panose="02020603050405020304" pitchFamily="18" charset="0"/>
                <a:ea typeface="標楷體" panose="03000509000000000000" pitchFamily="65" charset="-120"/>
              </a:rPr>
              <a:t>SDG主題</a:t>
            </a:r>
            <a:endParaRPr b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555" y="1022350"/>
            <a:ext cx="860054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Ø"/>
              <a:tabLst>
                <a:tab pos="241300" algn="l"/>
              </a:tabLst>
            </a:pPr>
            <a:r>
              <a:rPr sz="24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所填報資料請依活動主題或目的歸類</a:t>
            </a:r>
            <a:r>
              <a:rPr sz="2400" spc="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與</a:t>
            </a:r>
            <a:r>
              <a:rPr sz="24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</a:t>
            </a:r>
            <a:r>
              <a:rPr sz="24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G</a:t>
            </a:r>
            <a:r>
              <a:rPr sz="24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相符目標</a:t>
            </a:r>
            <a:r>
              <a:rPr sz="24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sz="240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可複選)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72362" y="1520489"/>
            <a:ext cx="968603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altLang="zh-TW" sz="1800" b="1" spc="-5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sz="1800" b="1" spc="-5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</a:t>
            </a:r>
            <a:r>
              <a:rPr lang="en-US" altLang="zh-TW" sz="1800" b="1" spc="-5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r>
              <a:rPr sz="1800" b="1" spc="-10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sz="1800" b="1" dirty="0" err="1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各指標歸類請以實際主題</a:t>
            </a:r>
            <a:r>
              <a:rPr sz="18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</a:t>
            </a:r>
            <a:r>
              <a:rPr sz="1800" b="1" dirty="0" err="1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內容為主</a:t>
            </a:r>
            <a:r>
              <a:rPr sz="18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。  </a:t>
            </a:r>
            <a:r>
              <a:rPr lang="en-US" altLang="zh-TW" sz="18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sz="1800" b="1" spc="-5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2</a:t>
            </a:r>
            <a:r>
              <a:rPr lang="en-US" altLang="zh-TW" b="1" spc="-5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r>
              <a:rPr lang="zh-TW" altLang="en-US" sz="1800" b="1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 量化數據與</a:t>
            </a:r>
            <a:r>
              <a:rPr sz="1800" b="1" spc="-5" dirty="0">
                <a:solidFill>
                  <a:srgbClr val="FF3399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SDG17為必填項目。</a:t>
            </a:r>
            <a:endParaRPr sz="1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226387C-D445-4B4E-BAF5-57C7097FA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6904260"/>
              </p:ext>
            </p:extLst>
          </p:nvPr>
        </p:nvGraphicFramePr>
        <p:xfrm>
          <a:off x="77470" y="1981200"/>
          <a:ext cx="11963400" cy="4517288"/>
        </p:xfrm>
        <a:graphic>
          <a:graphicData uri="http://schemas.openxmlformats.org/drawingml/2006/table">
            <a:tbl>
              <a:tblPr/>
              <a:tblGrid>
                <a:gridCol w="838357">
                  <a:extLst>
                    <a:ext uri="{9D8B030D-6E8A-4147-A177-3AD203B41FA5}">
                      <a16:colId xmlns:a16="http://schemas.microsoft.com/office/drawing/2014/main" val="3018893598"/>
                    </a:ext>
                  </a:extLst>
                </a:gridCol>
                <a:gridCol w="1517535">
                  <a:extLst>
                    <a:ext uri="{9D8B030D-6E8A-4147-A177-3AD203B41FA5}">
                      <a16:colId xmlns:a16="http://schemas.microsoft.com/office/drawing/2014/main" val="1759079325"/>
                    </a:ext>
                  </a:extLst>
                </a:gridCol>
                <a:gridCol w="3738838">
                  <a:extLst>
                    <a:ext uri="{9D8B030D-6E8A-4147-A177-3AD203B41FA5}">
                      <a16:colId xmlns:a16="http://schemas.microsoft.com/office/drawing/2014/main" val="2912454"/>
                    </a:ext>
                  </a:extLst>
                </a:gridCol>
                <a:gridCol w="5868670">
                  <a:extLst>
                    <a:ext uri="{9D8B030D-6E8A-4147-A177-3AD203B41FA5}">
                      <a16:colId xmlns:a16="http://schemas.microsoft.com/office/drawing/2014/main" val="1826682273"/>
                    </a:ext>
                  </a:extLst>
                </a:gridCol>
              </a:tblGrid>
              <a:tr h="2856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SDGs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指標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說明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歷年資料來源或依題目性質分類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240150"/>
                  </a:ext>
                </a:extLst>
              </a:tr>
              <a:tr h="5544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SDG3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良好健康與福祉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健康福祉相關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教務處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運動相關研習班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、研發處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研究相關、與醫療衛生機構合作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、學務處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心諮服務、健康促進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 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、體育室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體育設施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體育課程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、職安衛中心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健康促進活動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USR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計畫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580048"/>
                  </a:ext>
                </a:extLst>
              </a:tr>
              <a:tr h="52087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SDG4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優質教育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對校內外辦理相關教育計劃或推廣活動、終身學習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教務處、學務處、圖資處、產學營運總中心、各學院、各系所、師培中心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教師進修研習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、共教中心、臺灣海洋教育中心、海事發展與訓練中心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042689"/>
                  </a:ext>
                </a:extLst>
              </a:tr>
              <a:tr h="369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SDG7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經濟適用的清潔能源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建築、再生能源、節能技術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教務處、總務處、研發處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能源技術研究計畫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 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、馬祖行政處、產學營運總中心、海工中心、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USR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計畫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63526"/>
                  </a:ext>
                </a:extLst>
              </a:tr>
              <a:tr h="369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SDG9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產業、創新和基礎設施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產業相關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人事室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教職員工人數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、產學營運總中心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衍生公司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、研發處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研究收入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740014"/>
                  </a:ext>
                </a:extLst>
              </a:tr>
              <a:tr h="369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SDG13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氣候行動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氣候、環境教育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教務處、總務處、海洋中心、臺灣海洋教育中心、海工中心、海資院、環漁系、海洋系、地球所、海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資所、環態所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095857"/>
                  </a:ext>
                </a:extLst>
              </a:tr>
              <a:tr h="55447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SDG14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水下生物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海洋生態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研發處、學務處、總務處、海洋中心、生科院、海資院、食科系、食安所、生科系、海生所、海洋生技學士學程、環漁系、海洋系、地球所、海資所、環態所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lang="en-US" altLang="zh-TW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USR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計畫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490984"/>
                  </a:ext>
                </a:extLst>
              </a:tr>
              <a:tr h="369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SDG17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促進目標實現的夥伴關係</a:t>
                      </a: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學校或單位出版品、與校外其他單位合作、國際合作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教務處、研發處、國際處、馬祖行政處、海洋中心、海工中心、臺灣海洋教育中心、共教中心、各學院、各系所</a:t>
                      </a:r>
                    </a:p>
                  </a:txBody>
                  <a:tcPr marL="8401" marR="8401" marT="84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728361"/>
                  </a:ext>
                </a:extLst>
              </a:tr>
            </a:tbl>
          </a:graphicData>
        </a:graphic>
      </p:graphicFrame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3568A9AF-B548-4FD8-9BA6-FC05DADA91E9}"/>
              </a:ext>
            </a:extLst>
          </p:cNvPr>
          <p:cNvCxnSpPr>
            <a:cxnSpLocks/>
          </p:cNvCxnSpPr>
          <p:nvPr/>
        </p:nvCxnSpPr>
        <p:spPr>
          <a:xfrm>
            <a:off x="228600" y="837650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4C1CC0C-6B85-41D2-BEBE-5A882F8083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5989" y="272427"/>
            <a:ext cx="8741411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zh-TW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SDGs</a:t>
            </a:r>
            <a:r>
              <a:rPr lang="zh-TW" altLang="en-US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填報</a:t>
            </a:r>
            <a:r>
              <a:rPr lang="en-US" altLang="zh-TW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SOP</a:t>
            </a:r>
            <a:r>
              <a:rPr lang="zh-TW" altLang="en-US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流程</a:t>
            </a:r>
            <a:r>
              <a:rPr lang="en-US" altLang="zh-TW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填報</a:t>
            </a:r>
            <a:r>
              <a:rPr lang="en-US" altLang="zh-TW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2025</a:t>
            </a:r>
            <a:r>
              <a:rPr lang="zh-TW" altLang="en-US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年度成果</a:t>
            </a:r>
            <a:r>
              <a:rPr lang="en-US" altLang="zh-TW" b="1" spc="5" dirty="0"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endParaRPr b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9" name="矩形: 圓角 8">
            <a:extLst>
              <a:ext uri="{FF2B5EF4-FFF2-40B4-BE49-F238E27FC236}">
                <a16:creationId xmlns:a16="http://schemas.microsoft.com/office/drawing/2014/main" id="{894BE45B-BCB1-45BB-9B99-BD57D58C34FC}"/>
              </a:ext>
            </a:extLst>
          </p:cNvPr>
          <p:cNvSpPr/>
          <p:nvPr/>
        </p:nvSpPr>
        <p:spPr>
          <a:xfrm>
            <a:off x="990600" y="1381125"/>
            <a:ext cx="2971800" cy="2438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u="sng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01.</a:t>
            </a:r>
            <a:r>
              <a:rPr lang="zh-TW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確認內容</a:t>
            </a:r>
            <a:endParaRPr lang="en-US" altLang="zh-TW" sz="32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至中心網頁下載「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SDGs 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各階層之中文定義及詳細說明」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752668FD-FCBC-41F3-8825-9392A8A252E3}"/>
              </a:ext>
            </a:extLst>
          </p:cNvPr>
          <p:cNvSpPr/>
          <p:nvPr/>
        </p:nvSpPr>
        <p:spPr>
          <a:xfrm>
            <a:off x="4625169" y="1381125"/>
            <a:ext cx="2971800" cy="24384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u="sng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02.</a:t>
            </a:r>
            <a:r>
              <a:rPr lang="zh-TW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資料預填</a:t>
            </a:r>
            <a:endParaRPr lang="en-US" altLang="zh-TW" sz="32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至中心網頁下載填報表格，預先輸入各項資料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D0F7AC4E-C498-4C43-AAEF-C43FD1810706}"/>
              </a:ext>
            </a:extLst>
          </p:cNvPr>
          <p:cNvSpPr/>
          <p:nvPr/>
        </p:nvSpPr>
        <p:spPr>
          <a:xfrm>
            <a:off x="2705100" y="4114800"/>
            <a:ext cx="2971800" cy="24384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u="sng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04.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正式填報</a:t>
            </a:r>
            <a:endParaRPr lang="en-US" altLang="zh-TW" sz="3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至教學務系統進行線上填報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3AB7B90E-66FE-4A39-9B6C-F3AC7AAFC9E1}"/>
              </a:ext>
            </a:extLst>
          </p:cNvPr>
          <p:cNvSpPr/>
          <p:nvPr/>
        </p:nvSpPr>
        <p:spPr>
          <a:xfrm>
            <a:off x="8305800" y="1371600"/>
            <a:ext cx="2971800" cy="2438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u="sng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03.</a:t>
            </a:r>
            <a:r>
              <a:rPr lang="zh-TW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資料陳核</a:t>
            </a:r>
            <a:endParaRPr lang="en-US" altLang="zh-TW" sz="32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預填資料陳報單位主管核定</a:t>
            </a:r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71222E9B-7CAC-49DF-8656-5D692C8FCCAC}"/>
              </a:ext>
            </a:extLst>
          </p:cNvPr>
          <p:cNvSpPr/>
          <p:nvPr/>
        </p:nvSpPr>
        <p:spPr>
          <a:xfrm>
            <a:off x="6553200" y="4114800"/>
            <a:ext cx="2971800" cy="2438400"/>
          </a:xfrm>
          <a:prstGeom prst="round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b="1" u="sng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05.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資料繳交</a:t>
            </a:r>
            <a:endParaRPr lang="en-US" altLang="zh-TW" sz="3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將核章資料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紙本或電子檔</a:t>
            </a:r>
            <a:r>
              <a:rPr lang="en-US" altLang="zh-TW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傳送至本中心承辦</a:t>
            </a:r>
          </a:p>
        </p:txBody>
      </p: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097EB8BD-B7D8-4116-B900-C4C4DA98EAB8}"/>
              </a:ext>
            </a:extLst>
          </p:cNvPr>
          <p:cNvCxnSpPr>
            <a:cxnSpLocks/>
          </p:cNvCxnSpPr>
          <p:nvPr/>
        </p:nvCxnSpPr>
        <p:spPr>
          <a:xfrm>
            <a:off x="696000" y="909297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880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449" y="1135279"/>
            <a:ext cx="11028600" cy="902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7200">
              <a:spcBef>
                <a:spcPts val="95"/>
              </a:spcBef>
              <a:spcAft>
                <a:spcPts val="600"/>
              </a:spcAft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SDGs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量化及質化資料填報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預填表格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r>
              <a:rPr lang="en-US" altLang="zh-TW" sz="24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	</a:t>
            </a:r>
            <a:r>
              <a:rPr lang="en-US" altLang="zh-TW" sz="2400" b="0" i="0" u="none" strike="noStrike" dirty="0">
                <a:solidFill>
                  <a:srgbClr val="007B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hlinkClick r:id="rId3"/>
              </a:rPr>
              <a:t>https://reurl.cc/nvEWM6 </a:t>
            </a:r>
            <a:endParaRPr lang="en-US" sz="2400" spc="-5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469265" indent="-457200">
              <a:lnSpc>
                <a:spcPct val="100000"/>
              </a:lnSpc>
              <a:spcBef>
                <a:spcPts val="95"/>
              </a:spcBef>
              <a:spcAft>
                <a:spcPts val="600"/>
              </a:spcAft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lang="en-US" altLang="zh-TW" sz="24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SDGs </a:t>
            </a:r>
            <a:r>
              <a:rPr lang="zh-TW" altLang="en-US" sz="24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各階層之中文定義及詳細說明</a:t>
            </a:r>
            <a:r>
              <a:rPr lang="en-US" sz="24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	</a:t>
            </a:r>
            <a:r>
              <a:rPr lang="en-US" sz="24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  <a:hlinkClick r:id="rId4"/>
              </a:rPr>
              <a:t>https://reurl.cc/adk6mZ </a:t>
            </a:r>
            <a:endParaRPr lang="en-US" sz="2400" spc="-5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152400"/>
            <a:ext cx="982980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TW" altLang="en-US" spc="-95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lang="en-US" altLang="zh-TW" b="1" spc="-95" dirty="0">
                <a:latin typeface="Times New Roman" panose="02020603050405020304" pitchFamily="18" charset="0"/>
                <a:ea typeface="標楷體" panose="03000509000000000000" pitchFamily="65" charset="-120"/>
              </a:rPr>
              <a:t>SDGs</a:t>
            </a:r>
            <a:r>
              <a:rPr lang="zh-TW" altLang="en-US" b="1" spc="-95" dirty="0">
                <a:latin typeface="Times New Roman" panose="02020603050405020304" pitchFamily="18" charset="0"/>
                <a:ea typeface="標楷體" panose="03000509000000000000" pitchFamily="65" charset="-120"/>
              </a:rPr>
              <a:t>參考資訊及填報平台</a:t>
            </a:r>
            <a:endParaRPr b="1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CBD1C75A-5677-4D56-BE72-D2E000ADCCED}"/>
              </a:ext>
            </a:extLst>
          </p:cNvPr>
          <p:cNvSpPr txBox="1"/>
          <p:nvPr/>
        </p:nvSpPr>
        <p:spPr>
          <a:xfrm>
            <a:off x="594189" y="2533320"/>
            <a:ext cx="22860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95"/>
              </a:spcBef>
              <a:spcAft>
                <a:spcPts val="600"/>
              </a:spcAft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教學務系統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SDGS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功能</a:t>
            </a: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F369E0C7-41B2-46CA-B6C8-75AD997025DD}"/>
              </a:ext>
            </a:extLst>
          </p:cNvPr>
          <p:cNvCxnSpPr>
            <a:cxnSpLocks/>
          </p:cNvCxnSpPr>
          <p:nvPr/>
        </p:nvCxnSpPr>
        <p:spPr>
          <a:xfrm>
            <a:off x="533400" y="842974"/>
            <a:ext cx="1080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圖片 9">
            <a:extLst>
              <a:ext uri="{FF2B5EF4-FFF2-40B4-BE49-F238E27FC236}">
                <a16:creationId xmlns:a16="http://schemas.microsoft.com/office/drawing/2014/main" id="{44B3F17F-3AE6-4D89-9A37-4BC8D50C13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0625" b="7017"/>
          <a:stretch/>
        </p:blipFill>
        <p:spPr>
          <a:xfrm>
            <a:off x="3048000" y="2356295"/>
            <a:ext cx="8458200" cy="42664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E7E08E46-1E33-470D-A1BA-6C3E828153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3" t="16358" r="9073"/>
          <a:stretch/>
        </p:blipFill>
        <p:spPr>
          <a:xfrm>
            <a:off x="67512" y="4116722"/>
            <a:ext cx="4776187" cy="2741278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99301DC-E538-4264-9A70-5917E75D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FBCD-D360-403F-A6D9-68F657CC4D70}" type="slidenum">
              <a:rPr lang="zh-TW" altLang="en-US" smtClean="0"/>
              <a:pPr/>
              <a:t>11</a:t>
            </a:fld>
            <a:endParaRPr lang="zh-TW" altLang="en-US" dirty="0"/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784433A-0064-42BC-969D-F166F6F31439}"/>
              </a:ext>
            </a:extLst>
          </p:cNvPr>
          <p:cNvSpPr txBox="1">
            <a:spLocks/>
          </p:cNvSpPr>
          <p:nvPr/>
        </p:nvSpPr>
        <p:spPr>
          <a:xfrm>
            <a:off x="166576" y="76199"/>
            <a:ext cx="5929424" cy="801369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填報案例分享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(1)</a:t>
            </a:r>
            <a:endParaRPr lang="zh-TW" altLang="en-US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1C935CE9-7F5A-4527-8A82-9095D1EC557D}"/>
              </a:ext>
            </a:extLst>
          </p:cNvPr>
          <p:cNvSpPr txBox="1">
            <a:spLocks/>
          </p:cNvSpPr>
          <p:nvPr/>
        </p:nvSpPr>
        <p:spPr>
          <a:xfrm>
            <a:off x="86562" y="990912"/>
            <a:ext cx="6758377" cy="8525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主題：減少使用免洗餐具及包裝飲用水</a:t>
            </a:r>
            <a:endParaRPr lang="en-US" altLang="zh-TW" sz="2400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對應目標：</a:t>
            </a:r>
            <a:r>
              <a:rPr lang="en-US" altLang="zh-TW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SDG</a:t>
            </a: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14.4.2 </a:t>
            </a: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減少塑料垃圾的行動計劃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C93020C-D14A-453D-B80D-5967E248B212}"/>
              </a:ext>
            </a:extLst>
          </p:cNvPr>
          <p:cNvSpPr/>
          <p:nvPr/>
        </p:nvSpPr>
        <p:spPr>
          <a:xfrm>
            <a:off x="67513" y="2557962"/>
            <a:ext cx="663675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清楚說明具體成效共減少約</a:t>
            </a: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公噸的塑料垃圾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B32BD81-96BC-4AAA-BCD0-422BAF86608F}"/>
              </a:ext>
            </a:extLst>
          </p:cNvPr>
          <p:cNvSpPr/>
          <p:nvPr/>
        </p:nvSpPr>
        <p:spPr>
          <a:xfrm>
            <a:off x="67513" y="3655057"/>
            <a:ext cx="541888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 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佐證資料：減塑行動於網頁資訊公開</a:t>
            </a:r>
            <a:endParaRPr lang="zh-TW" altLang="en-US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5A7AE8D8-970E-4880-830E-A9A840DDC6A3}"/>
              </a:ext>
            </a:extLst>
          </p:cNvPr>
          <p:cNvSpPr>
            <a:spLocks/>
          </p:cNvSpPr>
          <p:nvPr/>
        </p:nvSpPr>
        <p:spPr bwMode="gray">
          <a:xfrm rot="20435550">
            <a:off x="5621347" y="2066286"/>
            <a:ext cx="1079491" cy="347103"/>
          </a:xfrm>
          <a:custGeom>
            <a:avLst/>
            <a:gdLst>
              <a:gd name="T0" fmla="*/ 0 w 982"/>
              <a:gd name="T1" fmla="*/ 2147483646 h 774"/>
              <a:gd name="T2" fmla="*/ 2147483646 w 982"/>
              <a:gd name="T3" fmla="*/ 2147483646 h 774"/>
              <a:gd name="T4" fmla="*/ 2147483646 w 982"/>
              <a:gd name="T5" fmla="*/ 2147483646 h 774"/>
              <a:gd name="T6" fmla="*/ 2147483646 w 982"/>
              <a:gd name="T7" fmla="*/ 2147483646 h 774"/>
              <a:gd name="T8" fmla="*/ 2147483646 w 982"/>
              <a:gd name="T9" fmla="*/ 2147483646 h 774"/>
              <a:gd name="T10" fmla="*/ 2147483646 w 982"/>
              <a:gd name="T11" fmla="*/ 2147483646 h 774"/>
              <a:gd name="T12" fmla="*/ 2147483646 w 982"/>
              <a:gd name="T13" fmla="*/ 2147483646 h 774"/>
              <a:gd name="T14" fmla="*/ 2147483646 w 982"/>
              <a:gd name="T15" fmla="*/ 2147483646 h 774"/>
              <a:gd name="T16" fmla="*/ 2147483646 w 982"/>
              <a:gd name="T17" fmla="*/ 2147483646 h 774"/>
              <a:gd name="T18" fmla="*/ 2147483646 w 982"/>
              <a:gd name="T19" fmla="*/ 2147483646 h 774"/>
              <a:gd name="T20" fmla="*/ 2147483646 w 982"/>
              <a:gd name="T21" fmla="*/ 2147483646 h 774"/>
              <a:gd name="T22" fmla="*/ 2147483646 w 982"/>
              <a:gd name="T23" fmla="*/ 2147483646 h 774"/>
              <a:gd name="T24" fmla="*/ 2147483646 w 982"/>
              <a:gd name="T25" fmla="*/ 2147483646 h 774"/>
              <a:gd name="T26" fmla="*/ 2147483646 w 982"/>
              <a:gd name="T27" fmla="*/ 2147483646 h 774"/>
              <a:gd name="T28" fmla="*/ 2147483646 w 982"/>
              <a:gd name="T29" fmla="*/ 2147483646 h 774"/>
              <a:gd name="T30" fmla="*/ 2147483646 w 982"/>
              <a:gd name="T31" fmla="*/ 2147483646 h 774"/>
              <a:gd name="T32" fmla="*/ 2147483646 w 982"/>
              <a:gd name="T33" fmla="*/ 2147483646 h 774"/>
              <a:gd name="T34" fmla="*/ 2147483646 w 982"/>
              <a:gd name="T35" fmla="*/ 2147483646 h 774"/>
              <a:gd name="T36" fmla="*/ 2147483646 w 982"/>
              <a:gd name="T37" fmla="*/ 2147483646 h 774"/>
              <a:gd name="T38" fmla="*/ 2147483646 w 982"/>
              <a:gd name="T39" fmla="*/ 2147483646 h 774"/>
              <a:gd name="T40" fmla="*/ 2147483646 w 982"/>
              <a:gd name="T41" fmla="*/ 2147483646 h 774"/>
              <a:gd name="T42" fmla="*/ 2147483646 w 982"/>
              <a:gd name="T43" fmla="*/ 2147483646 h 774"/>
              <a:gd name="T44" fmla="*/ 2147483646 w 982"/>
              <a:gd name="T45" fmla="*/ 2147483646 h 774"/>
              <a:gd name="T46" fmla="*/ 2147483646 w 982"/>
              <a:gd name="T47" fmla="*/ 2147483646 h 774"/>
              <a:gd name="T48" fmla="*/ 2147483646 w 982"/>
              <a:gd name="T49" fmla="*/ 2147483646 h 774"/>
              <a:gd name="T50" fmla="*/ 2147483646 w 982"/>
              <a:gd name="T51" fmla="*/ 2147483646 h 774"/>
              <a:gd name="T52" fmla="*/ 2147483646 w 982"/>
              <a:gd name="T53" fmla="*/ 0 h 774"/>
              <a:gd name="T54" fmla="*/ 2147483646 w 982"/>
              <a:gd name="T55" fmla="*/ 2147483646 h 774"/>
              <a:gd name="T56" fmla="*/ 2147483646 w 982"/>
              <a:gd name="T57" fmla="*/ 2147483646 h 774"/>
              <a:gd name="T58" fmla="*/ 2147483646 w 982"/>
              <a:gd name="T59" fmla="*/ 2147483646 h 774"/>
              <a:gd name="T60" fmla="*/ 2147483646 w 982"/>
              <a:gd name="T61" fmla="*/ 2147483646 h 774"/>
              <a:gd name="T62" fmla="*/ 2147483646 w 982"/>
              <a:gd name="T63" fmla="*/ 2147483646 h 774"/>
              <a:gd name="T64" fmla="*/ 2147483646 w 982"/>
              <a:gd name="T65" fmla="*/ 2147483646 h 774"/>
              <a:gd name="T66" fmla="*/ 2147483646 w 982"/>
              <a:gd name="T67" fmla="*/ 2147483646 h 774"/>
              <a:gd name="T68" fmla="*/ 2147483646 w 982"/>
              <a:gd name="T69" fmla="*/ 2147483646 h 774"/>
              <a:gd name="T70" fmla="*/ 2147483646 w 982"/>
              <a:gd name="T71" fmla="*/ 2147483646 h 774"/>
              <a:gd name="T72" fmla="*/ 2147483646 w 982"/>
              <a:gd name="T73" fmla="*/ 2147483646 h 774"/>
              <a:gd name="T74" fmla="*/ 2147483646 w 982"/>
              <a:gd name="T75" fmla="*/ 2147483646 h 774"/>
              <a:gd name="T76" fmla="*/ 2147483646 w 982"/>
              <a:gd name="T77" fmla="*/ 2147483646 h 774"/>
              <a:gd name="T78" fmla="*/ 2147483646 w 982"/>
              <a:gd name="T79" fmla="*/ 2147483646 h 774"/>
              <a:gd name="T80" fmla="*/ 2147483646 w 982"/>
              <a:gd name="T81" fmla="*/ 2147483646 h 774"/>
              <a:gd name="T82" fmla="*/ 2147483646 w 982"/>
              <a:gd name="T83" fmla="*/ 2147483646 h 774"/>
              <a:gd name="T84" fmla="*/ 2147483646 w 982"/>
              <a:gd name="T85" fmla="*/ 2147483646 h 774"/>
              <a:gd name="T86" fmla="*/ 2147483646 w 982"/>
              <a:gd name="T87" fmla="*/ 2147483646 h 774"/>
              <a:gd name="T88" fmla="*/ 2147483646 w 982"/>
              <a:gd name="T89" fmla="*/ 2147483646 h 774"/>
              <a:gd name="T90" fmla="*/ 2147483646 w 982"/>
              <a:gd name="T91" fmla="*/ 2147483646 h 774"/>
              <a:gd name="T92" fmla="*/ 2147483646 w 982"/>
              <a:gd name="T93" fmla="*/ 2147483646 h 774"/>
              <a:gd name="T94" fmla="*/ 2147483646 w 982"/>
              <a:gd name="T95" fmla="*/ 2147483646 h 774"/>
              <a:gd name="T96" fmla="*/ 2147483646 w 982"/>
              <a:gd name="T97" fmla="*/ 2147483646 h 774"/>
              <a:gd name="T98" fmla="*/ 2147483646 w 982"/>
              <a:gd name="T99" fmla="*/ 2147483646 h 774"/>
              <a:gd name="T100" fmla="*/ 2147483646 w 982"/>
              <a:gd name="T101" fmla="*/ 2147483646 h 774"/>
              <a:gd name="T102" fmla="*/ 2147483646 w 982"/>
              <a:gd name="T103" fmla="*/ 2147483646 h 774"/>
              <a:gd name="T104" fmla="*/ 0 w 982"/>
              <a:gd name="T105" fmla="*/ 2147483646 h 774"/>
              <a:gd name="T106" fmla="*/ 0 w 982"/>
              <a:gd name="T107" fmla="*/ 2147483646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/>
          <a:lstStyle/>
          <a:p>
            <a:pPr marL="0" marR="0" lvl="0" indent="0" defTabSz="7681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51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32848616-495F-479A-953E-CAB6532B2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717" y="4426878"/>
            <a:ext cx="2075451" cy="2328817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FB9A91A1-9F75-466B-B666-9F020513C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168" y="4419097"/>
            <a:ext cx="2943806" cy="2328817"/>
          </a:xfrm>
          <a:prstGeom prst="rect">
            <a:avLst/>
          </a:prstGeom>
        </p:spPr>
      </p:pic>
      <p:grpSp>
        <p:nvGrpSpPr>
          <p:cNvPr id="28" name="群組 27">
            <a:extLst>
              <a:ext uri="{FF2B5EF4-FFF2-40B4-BE49-F238E27FC236}">
                <a16:creationId xmlns:a16="http://schemas.microsoft.com/office/drawing/2014/main" id="{B5B2C0D3-7D1A-424A-BA66-548CC010A7AD}"/>
              </a:ext>
            </a:extLst>
          </p:cNvPr>
          <p:cNvGrpSpPr/>
          <p:nvPr/>
        </p:nvGrpSpPr>
        <p:grpSpPr>
          <a:xfrm>
            <a:off x="6704265" y="321756"/>
            <a:ext cx="5458588" cy="2505425"/>
            <a:chOff x="6704265" y="321756"/>
            <a:chExt cx="5458588" cy="2505425"/>
          </a:xfrm>
        </p:grpSpPr>
        <p:pic>
          <p:nvPicPr>
            <p:cNvPr id="21" name="圖片 20">
              <a:extLst>
                <a:ext uri="{FF2B5EF4-FFF2-40B4-BE49-F238E27FC236}">
                  <a16:creationId xmlns:a16="http://schemas.microsoft.com/office/drawing/2014/main" id="{9FAFA7A7-ED5C-4F90-A7A9-F3F790906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4266" y="321756"/>
              <a:ext cx="5458587" cy="2505425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43B58C7-94B4-4F8A-A530-D53B561700BF}"/>
                </a:ext>
              </a:extLst>
            </p:cNvPr>
            <p:cNvSpPr/>
            <p:nvPr/>
          </p:nvSpPr>
          <p:spPr>
            <a:xfrm>
              <a:off x="6704265" y="1918499"/>
              <a:ext cx="5357557" cy="42731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6AAD59D-AD58-4E81-8507-C6661579DE79}"/>
                </a:ext>
              </a:extLst>
            </p:cNvPr>
            <p:cNvSpPr/>
            <p:nvPr/>
          </p:nvSpPr>
          <p:spPr>
            <a:xfrm>
              <a:off x="6704265" y="2353598"/>
              <a:ext cx="727894" cy="22927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021AC9F-D84A-45A6-B612-CB92C62D7725}"/>
                </a:ext>
              </a:extLst>
            </p:cNvPr>
            <p:cNvSpPr/>
            <p:nvPr/>
          </p:nvSpPr>
          <p:spPr>
            <a:xfrm>
              <a:off x="11570027" y="1720316"/>
              <a:ext cx="491795" cy="17648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0E05781C-27BF-4361-A1DF-48DB421D8047}"/>
              </a:ext>
            </a:extLst>
          </p:cNvPr>
          <p:cNvSpPr/>
          <p:nvPr/>
        </p:nvSpPr>
        <p:spPr>
          <a:xfrm>
            <a:off x="3954314" y="3162992"/>
            <a:ext cx="326243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用數據呈現具體成果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D6673B76-AA42-40AA-BED7-130A26CD9A4E}"/>
              </a:ext>
            </a:extLst>
          </p:cNvPr>
          <p:cNvGrpSpPr/>
          <p:nvPr/>
        </p:nvGrpSpPr>
        <p:grpSpPr>
          <a:xfrm>
            <a:off x="7315199" y="3019627"/>
            <a:ext cx="3902940" cy="1097095"/>
            <a:chOff x="7315199" y="3019627"/>
            <a:chExt cx="3902940" cy="109709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A988541-3909-4C47-94B0-2A80E95BC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15199" y="3019627"/>
              <a:ext cx="3902940" cy="1097095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CD0D3AD6-C413-4B42-B92D-3DC631EDF8E8}"/>
                </a:ext>
              </a:extLst>
            </p:cNvPr>
            <p:cNvSpPr txBox="1"/>
            <p:nvPr/>
          </p:nvSpPr>
          <p:spPr>
            <a:xfrm rot="1894267">
              <a:off x="9485927" y="3530109"/>
              <a:ext cx="984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solidFill>
                    <a:srgbClr val="0000CC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假設值</a:t>
              </a:r>
            </a:p>
          </p:txBody>
        </p:sp>
      </p:grp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4198C9DA-D42D-4C2A-A098-024DA5B069C9}"/>
              </a:ext>
            </a:extLst>
          </p:cNvPr>
          <p:cNvCxnSpPr>
            <a:cxnSpLocks/>
          </p:cNvCxnSpPr>
          <p:nvPr/>
        </p:nvCxnSpPr>
        <p:spPr>
          <a:xfrm>
            <a:off x="166576" y="762000"/>
            <a:ext cx="648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660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99301DC-E538-4264-9A70-5917E75D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3FBCD-D360-403F-A6D9-68F657CC4D70}" type="slidenum">
              <a:rPr lang="zh-TW" altLang="en-US" smtClean="0"/>
              <a:pPr/>
              <a:t>12</a:t>
            </a:fld>
            <a:endParaRPr lang="zh-TW" altLang="en-US" dirty="0"/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2784433A-0064-42BC-969D-F166F6F31439}"/>
              </a:ext>
            </a:extLst>
          </p:cNvPr>
          <p:cNvSpPr txBox="1">
            <a:spLocks/>
          </p:cNvSpPr>
          <p:nvPr/>
        </p:nvSpPr>
        <p:spPr>
          <a:xfrm>
            <a:off x="300872" y="294379"/>
            <a:ext cx="5663153" cy="74104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填報案例分享</a:t>
            </a:r>
            <a:r>
              <a:rPr lang="en-US" altLang="zh-TW" sz="40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(2)</a:t>
            </a:r>
            <a:endParaRPr lang="zh-TW" altLang="en-US" sz="40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標題 1">
            <a:extLst>
              <a:ext uri="{FF2B5EF4-FFF2-40B4-BE49-F238E27FC236}">
                <a16:creationId xmlns:a16="http://schemas.microsoft.com/office/drawing/2014/main" id="{1C935CE9-7F5A-4527-8A82-9095D1EC557D}"/>
              </a:ext>
            </a:extLst>
          </p:cNvPr>
          <p:cNvSpPr txBox="1">
            <a:spLocks/>
          </p:cNvSpPr>
          <p:nvPr/>
        </p:nvSpPr>
        <p:spPr>
          <a:xfrm>
            <a:off x="254523" y="1114538"/>
            <a:ext cx="5755850" cy="8525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主題：透過智慧養殖達到永續海洋的行動</a:t>
            </a:r>
            <a:endParaRPr lang="en-US" altLang="zh-TW" sz="2400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對應目標：</a:t>
            </a:r>
            <a:r>
              <a:rPr lang="en-US" altLang="zh-TW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SDG</a:t>
            </a: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14.2.2</a:t>
            </a:r>
            <a:r>
              <a:rPr lang="zh-TW" altLang="en-US" sz="2400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永續漁業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505FBB5-528A-4EAE-BCB8-C874989D7EA8}"/>
              </a:ext>
            </a:extLst>
          </p:cNvPr>
          <p:cNvSpPr/>
          <p:nvPr/>
        </p:nvSpPr>
        <p:spPr>
          <a:xfrm>
            <a:off x="381000" y="2147880"/>
            <a:ext cx="510909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摘要清楚說明具體成果與未來效益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E05781C-27BF-4361-A1DF-48DB421D8047}"/>
              </a:ext>
            </a:extLst>
          </p:cNvPr>
          <p:cNvSpPr/>
          <p:nvPr/>
        </p:nvSpPr>
        <p:spPr>
          <a:xfrm>
            <a:off x="254523" y="3510145"/>
            <a:ext cx="502060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佐證資料：</a:t>
            </a:r>
            <a:r>
              <a:rPr lang="en-US" altLang="zh-TW" sz="240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YouTube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媒體報導成果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BCD6A9FD-4316-4B4B-8E69-C24F89D1E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228078" y="4028334"/>
            <a:ext cx="3315901" cy="2126523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B078F155-EA42-4208-A41B-4DE0EE362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946" y="4721952"/>
            <a:ext cx="3428854" cy="2126523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B32BD81-96BC-4AAA-BCD0-422BAF86608F}"/>
              </a:ext>
            </a:extLst>
          </p:cNvPr>
          <p:cNvSpPr/>
          <p:nvPr/>
        </p:nvSpPr>
        <p:spPr>
          <a:xfrm>
            <a:off x="7198242" y="3177015"/>
            <a:ext cx="389664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佐證資料：網頁資訊公開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C4BEAE78-3B9D-4232-AC07-9D91DE189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242" y="3638680"/>
            <a:ext cx="4616765" cy="3082795"/>
          </a:xfrm>
          <a:prstGeom prst="rect">
            <a:avLst/>
          </a:prstGeom>
        </p:spPr>
      </p:pic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6DBB7228-70D8-40E6-897D-547EDBABE097}"/>
              </a:ext>
            </a:extLst>
          </p:cNvPr>
          <p:cNvCxnSpPr>
            <a:cxnSpLocks/>
          </p:cNvCxnSpPr>
          <p:nvPr/>
        </p:nvCxnSpPr>
        <p:spPr>
          <a:xfrm>
            <a:off x="230366" y="1010032"/>
            <a:ext cx="64800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3BBEA017-F726-4CBA-BA82-5A33665CF1D6}"/>
              </a:ext>
            </a:extLst>
          </p:cNvPr>
          <p:cNvSpPr/>
          <p:nvPr/>
        </p:nvSpPr>
        <p:spPr>
          <a:xfrm>
            <a:off x="228078" y="2694537"/>
            <a:ext cx="6971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珊瑚在半開放式的九孔池內存活率可以達到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90%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以上。</a:t>
            </a:r>
            <a:endParaRPr lang="en-US" altLang="zh-TW" sz="1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培育「海大壯鯛」取肉率從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30%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提升到</a:t>
            </a:r>
            <a:r>
              <a:rPr lang="en-US" altLang="zh-TW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50%</a:t>
            </a:r>
            <a:r>
              <a:rPr lang="zh-TW" altLang="en-US" sz="1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以上，減緩糧食不足的危機。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D0A9CE2B-55B9-4FA8-9D3D-F92C6C235062}"/>
              </a:ext>
            </a:extLst>
          </p:cNvPr>
          <p:cNvGrpSpPr/>
          <p:nvPr/>
        </p:nvGrpSpPr>
        <p:grpSpPr>
          <a:xfrm>
            <a:off x="6753225" y="425622"/>
            <a:ext cx="5360670" cy="2516803"/>
            <a:chOff x="6753225" y="425622"/>
            <a:chExt cx="5360670" cy="2516803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0F3A7348-9233-4E81-B29C-47561B8FC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70951" y="457200"/>
              <a:ext cx="5325218" cy="248522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300F540-2EB8-4853-B6C4-A41FBCFF6A98}"/>
                </a:ext>
              </a:extLst>
            </p:cNvPr>
            <p:cNvSpPr/>
            <p:nvPr/>
          </p:nvSpPr>
          <p:spPr>
            <a:xfrm>
              <a:off x="6753225" y="664900"/>
              <a:ext cx="5342944" cy="2495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6C5B66C-B037-44D5-BF66-35F736A85D50}"/>
                </a:ext>
              </a:extLst>
            </p:cNvPr>
            <p:cNvSpPr/>
            <p:nvPr/>
          </p:nvSpPr>
          <p:spPr>
            <a:xfrm>
              <a:off x="7467600" y="425622"/>
              <a:ext cx="4626664" cy="2495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2759C06-23D7-43F2-BA12-3447A3222D2C}"/>
                </a:ext>
              </a:extLst>
            </p:cNvPr>
            <p:cNvSpPr/>
            <p:nvPr/>
          </p:nvSpPr>
          <p:spPr>
            <a:xfrm>
              <a:off x="6753225" y="922205"/>
              <a:ext cx="1307042" cy="22678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2A6DD93-AF18-4B2B-B18D-A90DD0828073}"/>
                </a:ext>
              </a:extLst>
            </p:cNvPr>
            <p:cNvSpPr/>
            <p:nvPr/>
          </p:nvSpPr>
          <p:spPr>
            <a:xfrm>
              <a:off x="6770951" y="2027940"/>
              <a:ext cx="5342944" cy="9011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93F21AF-5C35-479A-AF1C-6B65232CB817}"/>
                </a:ext>
              </a:extLst>
            </p:cNvPr>
            <p:cNvSpPr/>
            <p:nvPr/>
          </p:nvSpPr>
          <p:spPr>
            <a:xfrm>
              <a:off x="10591800" y="1805553"/>
              <a:ext cx="1513894" cy="23015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6F40940-F7AC-432D-A81D-4E13B0580968}"/>
                </a:ext>
              </a:extLst>
            </p:cNvPr>
            <p:cNvSpPr/>
            <p:nvPr/>
          </p:nvSpPr>
          <p:spPr>
            <a:xfrm>
              <a:off x="9829800" y="922205"/>
              <a:ext cx="2275232" cy="21458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9556882-355E-4B37-A9FA-7A029980B575}"/>
                </a:ext>
              </a:extLst>
            </p:cNvPr>
            <p:cNvSpPr/>
            <p:nvPr/>
          </p:nvSpPr>
          <p:spPr>
            <a:xfrm>
              <a:off x="6760366" y="1143462"/>
              <a:ext cx="5342944" cy="45499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0260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47870" y="614494"/>
            <a:ext cx="7109272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TW" sz="4800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SDGs</a:t>
            </a:r>
            <a:r>
              <a:rPr lang="zh-TW" altLang="en-US" sz="4800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系統功能已啟動</a:t>
            </a:r>
            <a:endParaRPr sz="4800" spc="-5" dirty="0"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6769" y="1949381"/>
            <a:ext cx="6361430" cy="634148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84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lang="en-US" altLang="zh-TW" sz="4000" spc="-5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9</a:t>
            </a:r>
            <a:r>
              <a:rPr sz="4000" spc="-10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月</a:t>
            </a:r>
            <a:r>
              <a:rPr lang="en-US" altLang="zh-TW" sz="4000" spc="-10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14</a:t>
            </a:r>
            <a:r>
              <a:rPr lang="zh-TW" altLang="en-US" sz="4000" spc="-10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日</a:t>
            </a:r>
            <a:r>
              <a:rPr lang="zh-TW" altLang="en-US" sz="4000" spc="-5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至</a:t>
            </a:r>
            <a:r>
              <a:rPr lang="en-US" altLang="zh-TW" sz="4000" spc="-5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10</a:t>
            </a:r>
            <a:r>
              <a:rPr sz="4000" spc="-10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月</a:t>
            </a:r>
            <a:r>
              <a:rPr lang="en-US" altLang="zh-TW" sz="4000" spc="-10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10</a:t>
            </a:r>
            <a:r>
              <a:rPr sz="4000" spc="-10" dirty="0">
                <a:solidFill>
                  <a:srgbClr val="6F2F9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日正式填報</a:t>
            </a:r>
            <a:endParaRPr sz="40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14800" y="2904299"/>
            <a:ext cx="7784465" cy="35644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1180" algn="ctr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感謝大家配合</a:t>
            </a:r>
            <a:endParaRPr sz="4000" dirty="0"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40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12065" marR="5080" algn="ctr">
              <a:lnSpc>
                <a:spcPts val="3020"/>
              </a:lnSpc>
            </a:pPr>
            <a:r>
              <a:rPr sz="2800" spc="-10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※</a:t>
            </a:r>
            <a:r>
              <a:rPr sz="2800" spc="-5" dirty="0" err="1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簡報檔及填報相關表單請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至以下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URL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下載</a:t>
            </a:r>
            <a:r>
              <a:rPr lang="zh-TW" altLang="en-US" sz="2800" b="1" spc="-5" dirty="0">
                <a:latin typeface="Times New Roman" panose="02020603050405020304" pitchFamily="18" charset="0"/>
                <a:ea typeface="標楷體" panose="03000509000000000000" pitchFamily="65" charset="-120"/>
              </a:rPr>
              <a:t> 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lang="en-US" sz="2400" i="1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  <a:hlinkClick r:id="rId3"/>
              </a:rPr>
              <a:t>https://usrsdg.ntou.edu.tw/p/426-1103-18.php?Lang=zh-tw</a:t>
            </a:r>
            <a:r>
              <a:rPr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  <a:endParaRPr sz="2800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2540" algn="ctr">
              <a:lnSpc>
                <a:spcPts val="2990"/>
              </a:lnSpc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連絡窗口：</a:t>
            </a:r>
            <a:endParaRPr lang="en-US" altLang="zh-TW" sz="2800" spc="-5" dirty="0">
              <a:latin typeface="Times New Roman" panose="02020603050405020304" pitchFamily="18" charset="0"/>
              <a:ea typeface="標楷體" panose="03000509000000000000" pitchFamily="65" charset="-120"/>
              <a:cs typeface="Microsoft JhengHei"/>
            </a:endParaRPr>
          </a:p>
          <a:p>
            <a:pPr marL="1374140" lvl="3">
              <a:lnSpc>
                <a:spcPts val="2990"/>
              </a:lnSpc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童王顥 分機</a:t>
            </a:r>
            <a:r>
              <a:rPr lang="en-US" altLang="zh-TW" sz="2800" spc="-5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1423 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(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填報問題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</a:p>
          <a:p>
            <a:pPr marL="1374140" lvl="3">
              <a:lnSpc>
                <a:spcPts val="2990"/>
              </a:lnSpc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胡財福 分機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1175 (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系統問題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</a:p>
          <a:p>
            <a:pPr marL="1374140" lvl="3">
              <a:lnSpc>
                <a:spcPts val="2990"/>
              </a:lnSpc>
            </a:pP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顏桂玲 分機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1426 (</a:t>
            </a:r>
            <a:r>
              <a:rPr lang="zh-TW" altLang="en-US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填報或系統問題</a:t>
            </a:r>
            <a:r>
              <a:rPr lang="en-US" altLang="zh-TW" sz="2800" spc="-5" dirty="0">
                <a:latin typeface="Times New Roman" panose="02020603050405020304" pitchFamily="18" charset="0"/>
                <a:ea typeface="標楷體" panose="03000509000000000000" pitchFamily="65" charset="-120"/>
                <a:cs typeface="Microsoft JhengHei"/>
              </a:rPr>
              <a:t>)</a:t>
            </a:r>
          </a:p>
        </p:txBody>
      </p:sp>
      <p:pic>
        <p:nvPicPr>
          <p:cNvPr id="11" name="Picture 2" descr="https://usrsdg.ntou.edu.tw/var/file/103/1103/img/1545/550403748.png">
            <a:extLst>
              <a:ext uri="{FF2B5EF4-FFF2-40B4-BE49-F238E27FC236}">
                <a16:creationId xmlns:a16="http://schemas.microsoft.com/office/drawing/2014/main" id="{D96AE443-3772-4B47-B130-0478979CD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05" r="27202"/>
          <a:stretch/>
        </p:blipFill>
        <p:spPr bwMode="auto">
          <a:xfrm>
            <a:off x="152400" y="123351"/>
            <a:ext cx="4395469" cy="482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1282</TotalTime>
  <Words>1510</Words>
  <Application>Microsoft Office PowerPoint</Application>
  <PresentationFormat>寬螢幕</PresentationFormat>
  <Paragraphs>152</Paragraphs>
  <Slides>13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Arial MT</vt:lpstr>
      <vt:lpstr>Microsoft JhengHei</vt:lpstr>
      <vt:lpstr>新細明體</vt:lpstr>
      <vt:lpstr>標楷體</vt:lpstr>
      <vt:lpstr>Calibri</vt:lpstr>
      <vt:lpstr>Times New Roman</vt:lpstr>
      <vt:lpstr>Wingdings</vt:lpstr>
      <vt:lpstr>Office Theme</vt:lpstr>
      <vt:lpstr>「永續發展目標」 (SDGs)資料填報說明</vt:lpstr>
      <vt:lpstr>大學永續影響力評比與永續發展目標(SDGs)</vt:lpstr>
      <vt:lpstr>依據</vt:lpstr>
      <vt:lpstr>PowerPoint 簡報</vt:lpstr>
      <vt:lpstr>PowerPoint 簡報</vt:lpstr>
      <vt:lpstr>填報注意事項：1. 填報單位</vt:lpstr>
      <vt:lpstr>填報注意事項：2. 資料上傳時間及方式</vt:lpstr>
      <vt:lpstr>填報注意事項：3. 選填SDG主題</vt:lpstr>
      <vt:lpstr>SDGs填報SOP流程(填報2025年度成果)</vt:lpstr>
      <vt:lpstr> SDGs參考資訊及填報平台</vt:lpstr>
      <vt:lpstr>PowerPoint 簡報</vt:lpstr>
      <vt:lpstr>PowerPoint 簡報</vt:lpstr>
      <vt:lpstr>SDGs系統功能已啟動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SDG專區網站操作說明</dc:title>
  <dc:creator>徐佩君-piahsu</dc:creator>
  <cp:lastModifiedBy>永續中心_分機1423</cp:lastModifiedBy>
  <cp:revision>82</cp:revision>
  <dcterms:created xsi:type="dcterms:W3CDTF">2023-09-19T02:45:09Z</dcterms:created>
  <dcterms:modified xsi:type="dcterms:W3CDTF">2026-09-14T00:49:10Z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2023-09-19T00:00:00Z</vt:filetime>
  </property>
</Properties>
</file>